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58" r:id="rId9"/>
    <p:sldId id="266" r:id="rId10"/>
    <p:sldId id="265" r:id="rId11"/>
    <p:sldId id="259" r:id="rId12"/>
    <p:sldId id="275" r:id="rId13"/>
    <p:sldId id="276" r:id="rId14"/>
    <p:sldId id="277" r:id="rId15"/>
    <p:sldId id="270" r:id="rId16"/>
    <p:sldId id="271" r:id="rId17"/>
    <p:sldId id="273" r:id="rId18"/>
    <p:sldId id="278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390"/>
    <p:restoredTop sz="95537"/>
  </p:normalViewPr>
  <p:slideViewPr>
    <p:cSldViewPr snapToGrid="0" snapToObjects="1">
      <p:cViewPr>
        <p:scale>
          <a:sx n="70" d="100"/>
          <a:sy n="70" d="100"/>
        </p:scale>
        <p:origin x="480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25.03.2022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MI rendszerek torzítási hibái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F32BC-0BE1-264A-B549-79C83F2B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i="1" dirty="0"/>
              <a:t>Etikai irányelvek egy megbízható MI-ért</a:t>
            </a:r>
            <a:endParaRPr lang="de-DE" i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9E026B-50C2-1745-9C6B-DFAA9FD53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2190"/>
            <a:ext cx="9693408" cy="3796699"/>
          </a:xfrm>
        </p:spPr>
        <p:txBody>
          <a:bodyPr>
            <a:normAutofit/>
          </a:bodyPr>
          <a:lstStyle/>
          <a:p>
            <a:r>
              <a:rPr lang="hu-HU" b="1" dirty="0"/>
              <a:t>Méltányosság</a:t>
            </a:r>
            <a:r>
              <a:rPr lang="de-AT" dirty="0"/>
              <a:t> </a:t>
            </a:r>
          </a:p>
          <a:p>
            <a:endParaRPr lang="de-AT" dirty="0"/>
          </a:p>
          <a:p>
            <a:r>
              <a:rPr lang="hu-HU" b="1" dirty="0"/>
              <a:t>Az emberi autonómia tiszteletben tartása</a:t>
            </a:r>
            <a:endParaRPr lang="de-AT" b="1" dirty="0"/>
          </a:p>
          <a:p>
            <a:pPr marL="0" indent="0">
              <a:buNone/>
            </a:pPr>
            <a:endParaRPr lang="de-AT" b="1" dirty="0"/>
          </a:p>
          <a:p>
            <a:r>
              <a:rPr lang="hu-HU" b="1" dirty="0"/>
              <a:t>Védelem az ártalmaktól</a:t>
            </a:r>
          </a:p>
          <a:p>
            <a:pPr marL="0" indent="0">
              <a:buNone/>
            </a:pPr>
            <a:endParaRPr lang="de-AT" b="1" dirty="0"/>
          </a:p>
          <a:p>
            <a:r>
              <a:rPr lang="hu-HU" b="1" dirty="0" err="1"/>
              <a:t>Nyomonkövethetőség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02721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Méltányosság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000" dirty="0"/>
              <a:t>Véd a diszkrimináció ellen.</a:t>
            </a:r>
            <a:endParaRPr lang="de-AT" sz="3000" dirty="0"/>
          </a:p>
          <a:p>
            <a:r>
              <a:rPr lang="hu-HU" sz="3000" dirty="0"/>
              <a:t>Egyenlő lehetőségek</a:t>
            </a:r>
          </a:p>
          <a:p>
            <a:r>
              <a:rPr lang="hu-HU" sz="3000" dirty="0"/>
              <a:t>Az embereket nem szabad megtéveszteni.</a:t>
            </a:r>
          </a:p>
          <a:p>
            <a:r>
              <a:rPr lang="hu-HU" sz="3000" dirty="0"/>
              <a:t>Az MI-rendszereknek átláthatónak kell lenniük.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199116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10035730" cy="1325563"/>
          </a:xfrm>
        </p:spPr>
        <p:txBody>
          <a:bodyPr/>
          <a:lstStyle/>
          <a:p>
            <a:r>
              <a:rPr lang="hu-HU" dirty="0"/>
              <a:t>Az emberi autonómia tiszteletben tartása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000" dirty="0"/>
              <a:t>Önrendelkezés (tudok dönteni magamról)</a:t>
            </a:r>
            <a:endParaRPr lang="de-AT" sz="3000" dirty="0"/>
          </a:p>
          <a:p>
            <a:r>
              <a:rPr lang="hu-HU" sz="3000" dirty="0"/>
              <a:t>Alapvető jogok megélése</a:t>
            </a:r>
            <a:endParaRPr lang="de-AT" sz="3000" dirty="0"/>
          </a:p>
          <a:p>
            <a:r>
              <a:rPr lang="hu-HU" sz="3000" dirty="0"/>
              <a:t>Az MI-rendszereket úgy tervezték, hogy segítsék és támogassák az embereket.</a:t>
            </a:r>
          </a:p>
          <a:p>
            <a:r>
              <a:rPr lang="hu-HU" sz="3000" dirty="0"/>
              <a:t>Az MI-rendszerek emberi felügyelete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782216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10035730" cy="1325563"/>
          </a:xfrm>
        </p:spPr>
        <p:txBody>
          <a:bodyPr/>
          <a:lstStyle/>
          <a:p>
            <a:r>
              <a:rPr lang="hu-HU" dirty="0"/>
              <a:t>Védelem az ártalmaktól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531632"/>
          </a:xfrm>
        </p:spPr>
        <p:txBody>
          <a:bodyPr>
            <a:normAutofit fontScale="92500" lnSpcReduction="10000"/>
          </a:bodyPr>
          <a:lstStyle/>
          <a:p>
            <a:pPr marL="271463">
              <a:lnSpc>
                <a:spcPct val="115000"/>
              </a:lnSpc>
              <a:spcAft>
                <a:spcPts val="1000"/>
              </a:spcAft>
            </a:pPr>
            <a:r>
              <a:rPr lang="hu-HU" sz="3200" dirty="0"/>
              <a:t>Az MI nem okozhat kárt, és nem is súlyosbíthatja a meglévő károkat (mentális és fizikai értelemben sem).</a:t>
            </a:r>
          </a:p>
          <a:p>
            <a:pPr marL="271463"/>
            <a:r>
              <a:rPr lang="hu-HU" sz="3200" dirty="0"/>
              <a:t>A MI-</a:t>
            </a:r>
            <a:r>
              <a:rPr lang="hu-HU" sz="3200" dirty="0" err="1"/>
              <a:t>nek</a:t>
            </a:r>
            <a:r>
              <a:rPr lang="hu-HU" sz="3200" dirty="0"/>
              <a:t> technikai értelemben sziklaszilárdnak kell lennie.</a:t>
            </a:r>
          </a:p>
          <a:p>
            <a:pPr marL="271463"/>
            <a:r>
              <a:rPr lang="hu-HU" sz="3200" dirty="0"/>
              <a:t>Kiszolgáltatott személyek (gyermekek, fogyatékkal élők ...) védelme</a:t>
            </a:r>
          </a:p>
          <a:p>
            <a:pPr marL="271463">
              <a:lnSpc>
                <a:spcPct val="115000"/>
              </a:lnSpc>
              <a:spcAft>
                <a:spcPts val="1000"/>
              </a:spcAft>
            </a:pPr>
            <a:r>
              <a:rPr lang="hu-HU" sz="3200" dirty="0"/>
              <a:t>Hatalom vagy információ egyenlőtlen elosztása (pl. kormány és állampolgárok)</a:t>
            </a:r>
          </a:p>
        </p:txBody>
      </p:sp>
    </p:spTree>
    <p:extLst>
      <p:ext uri="{BB962C8B-B14F-4D97-AF65-F5344CB8AC3E}">
        <p14:creationId xmlns:p14="http://schemas.microsoft.com/office/powerpoint/2010/main" val="2501247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10035730" cy="1325563"/>
          </a:xfrm>
        </p:spPr>
        <p:txBody>
          <a:bodyPr/>
          <a:lstStyle/>
          <a:p>
            <a:r>
              <a:rPr lang="hu-HU" dirty="0" err="1"/>
              <a:t>Nyomonkövethetőség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78143" cy="4531632"/>
          </a:xfrm>
        </p:spPr>
        <p:txBody>
          <a:bodyPr>
            <a:normAutofit/>
          </a:bodyPr>
          <a:lstStyle/>
          <a:p>
            <a:pPr marL="271463">
              <a:lnSpc>
                <a:spcPct val="115000"/>
              </a:lnSpc>
              <a:spcAft>
                <a:spcPts val="1000"/>
              </a:spcAft>
            </a:pPr>
            <a:r>
              <a:rPr lang="hu-HU" sz="3000" dirty="0"/>
              <a:t>A folyamatoknak átláthatónak kell lenniük</a:t>
            </a:r>
          </a:p>
          <a:p>
            <a:pPr marL="271463"/>
            <a:r>
              <a:rPr lang="hu-HU" sz="3000" dirty="0"/>
              <a:t>Óvakodjunk a "</a:t>
            </a:r>
            <a:r>
              <a:rPr lang="hu-HU" sz="3000" b="1" dirty="0"/>
              <a:t>fekete doboz algoritmusoktól</a:t>
            </a:r>
            <a:r>
              <a:rPr lang="hu-HU" sz="3000" dirty="0"/>
              <a:t>" (amelyeknél zavaros, hogy a rendszer hogyan jut el az adott végeredményhez).</a:t>
            </a:r>
          </a:p>
        </p:txBody>
      </p:sp>
    </p:spTree>
    <p:extLst>
      <p:ext uri="{BB962C8B-B14F-4D97-AF65-F5344CB8AC3E}">
        <p14:creationId xmlns:p14="http://schemas.microsoft.com/office/powerpoint/2010/main" val="1372873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Vigyázat</a:t>
            </a:r>
            <a:r>
              <a:rPr lang="de-DE" dirty="0"/>
              <a:t>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/>
          <a:lstStyle/>
          <a:p>
            <a:r>
              <a:rPr lang="hu-HU" dirty="0"/>
              <a:t>Néha ez a négy elv nem fér meg egymás mellett!</a:t>
            </a:r>
          </a:p>
          <a:p>
            <a:pPr marL="0" indent="0">
              <a:buNone/>
            </a:pPr>
            <a:endParaRPr lang="de-DE" dirty="0"/>
          </a:p>
          <a:p>
            <a:r>
              <a:rPr lang="hu-HU" dirty="0"/>
              <a:t>Pl. "rendőrségi bűnmegelőzés"</a:t>
            </a:r>
          </a:p>
          <a:p>
            <a:pPr marL="271463" indent="0">
              <a:buNone/>
            </a:pPr>
            <a:r>
              <a:rPr lang="hu-HU" sz="2000" dirty="0"/>
              <a:t>A speciális megfigyelési módszerek segíthetnek a bűnözés elleni küzdelemben, de egyúttal korlátozzák az egyéni szabadságot és az adatvédelmi jogokat.</a:t>
            </a:r>
          </a:p>
          <a:p>
            <a:pPr marL="271463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372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Hogyan kerülhetők el a torzítási hibák?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CB389D9-1F32-7949-80ED-BBCFDD2EA3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86990" y="1813971"/>
            <a:ext cx="3287879" cy="32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79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hu-HU" b="1" dirty="0"/>
              <a:t>Önreflexió</a:t>
            </a:r>
            <a:endParaRPr lang="de-AT" b="1" dirty="0"/>
          </a:p>
          <a:p>
            <a:pPr marL="0" indent="0">
              <a:buNone/>
            </a:pPr>
            <a:r>
              <a:rPr lang="hu-HU" dirty="0"/>
              <a:t>Különböző szempontok figyelembevétele: Előfordul-e, hogy sztereotípiákban gondolkodom? Vannak-e előítéleteim másokkal szemben?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/>
              <a:t>2. </a:t>
            </a:r>
            <a:r>
              <a:rPr lang="hu-HU" b="1" dirty="0"/>
              <a:t>Aktív kommunikáció</a:t>
            </a:r>
          </a:p>
          <a:p>
            <a:pPr marL="0" indent="0">
              <a:buNone/>
            </a:pPr>
            <a:r>
              <a:rPr lang="hu-HU" dirty="0"/>
              <a:t>Észrevettem valamit egy programban? Kirekesztve vagy diszkriminálva érzem magam?</a:t>
            </a:r>
          </a:p>
          <a:p>
            <a:pPr marL="0" indent="0">
              <a:buNone/>
            </a:pPr>
            <a:r>
              <a:rPr lang="hu-HU" dirty="0"/>
              <a:t>→ foglalkozzunk vele közvetlenül</a:t>
            </a:r>
            <a:br>
              <a:rPr lang="hu-H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2B8388B-9065-402F-BB6C-7725C230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>
            <a:normAutofit/>
          </a:bodyPr>
          <a:lstStyle/>
          <a:p>
            <a:r>
              <a:rPr lang="hu-HU" dirty="0"/>
              <a:t>Hogyan kerülhetők el a torzítási hibák?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5027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hu-HU" b="1" dirty="0">
                <a:solidFill>
                  <a:schemeClr val="bg1">
                    <a:lumMod val="75000"/>
                  </a:schemeClr>
                </a:solidFill>
              </a:rPr>
              <a:t>Önreflexió</a:t>
            </a:r>
            <a:endParaRPr lang="de-AT" b="1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hu-HU" dirty="0">
                <a:solidFill>
                  <a:schemeClr val="bg1">
                    <a:lumMod val="75000"/>
                  </a:schemeClr>
                </a:solidFill>
              </a:rPr>
              <a:t>Különböző szempontok figyelembevétele: Előfordul-e, hogy sztereotípiákban gondolkodom? Vannak-e előítéleteim másokkal szemben?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2. </a:t>
            </a:r>
            <a:r>
              <a:rPr lang="hu-HU" b="1" dirty="0">
                <a:solidFill>
                  <a:schemeClr val="bg1">
                    <a:lumMod val="75000"/>
                  </a:schemeClr>
                </a:solidFill>
              </a:rPr>
              <a:t>Aktív kommunikáció</a:t>
            </a:r>
          </a:p>
          <a:p>
            <a:pPr marL="0" indent="0">
              <a:buNone/>
            </a:pPr>
            <a:r>
              <a:rPr lang="hu-HU" dirty="0">
                <a:solidFill>
                  <a:schemeClr val="bg1">
                    <a:lumMod val="75000"/>
                  </a:schemeClr>
                </a:solidFill>
              </a:rPr>
              <a:t>Észrevettem valamit egy programban? Kirekesztve vagy diszkriminálva érzem magam?</a:t>
            </a:r>
          </a:p>
          <a:p>
            <a:pPr marL="0" indent="0">
              <a:buNone/>
            </a:pPr>
            <a:r>
              <a:rPr lang="hu-HU" dirty="0">
                <a:solidFill>
                  <a:schemeClr val="bg1">
                    <a:lumMod val="75000"/>
                  </a:schemeClr>
                </a:solidFill>
              </a:rPr>
              <a:t>→ foglalkozzunk vele közvetlenül</a:t>
            </a:r>
            <a:br>
              <a:rPr lang="hu-HU" sz="2400" dirty="0">
                <a:solidFill>
                  <a:schemeClr val="bg1">
                    <a:lumMod val="75000"/>
                  </a:schemeClr>
                </a:solidFill>
              </a:rPr>
            </a:br>
            <a:endParaRPr lang="hu-HU" sz="24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hu-HU" b="1" dirty="0"/>
              <a:t>Más ötlet</a:t>
            </a:r>
            <a:r>
              <a:rPr lang="de-DE" b="1" dirty="0"/>
              <a:t>?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2B8388B-9065-402F-BB6C-7725C230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>
            <a:normAutofit/>
          </a:bodyPr>
          <a:lstStyle/>
          <a:p>
            <a:r>
              <a:rPr lang="hu-HU" dirty="0"/>
              <a:t>Hogyan kerülhetők el a torzítási hibák?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4007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76589"/>
          </a:xfrm>
        </p:spPr>
        <p:txBody>
          <a:bodyPr>
            <a:normAutofit/>
          </a:bodyPr>
          <a:lstStyle/>
          <a:p>
            <a:r>
              <a:rPr lang="hu-HU" dirty="0"/>
              <a:t>Egyáltalán mik azok a torzítási hibák?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6F5F83C-BB77-CA47-B465-9DDF3FD3A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866397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0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43932"/>
          </a:xfrm>
        </p:spPr>
        <p:txBody>
          <a:bodyPr/>
          <a:lstStyle/>
          <a:p>
            <a:r>
              <a:rPr lang="hu-HU" dirty="0"/>
              <a:t>Egyáltalán mik azok a torzítási hibák?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Torzítás vagy előítélet</a:t>
            </a:r>
            <a:endParaRPr lang="de-AT" dirty="0"/>
          </a:p>
          <a:p>
            <a:pPr marL="892175" indent="-892175">
              <a:buNone/>
            </a:pPr>
            <a:r>
              <a:rPr lang="de-DE" dirty="0"/>
              <a:t>	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hu-HU" dirty="0"/>
              <a:t>a rendszerhez szükséges adatok gyűjtése során merülnek fel </a:t>
            </a:r>
          </a:p>
          <a:p>
            <a:pPr marL="892175" indent="-892175">
              <a:buNone/>
            </a:pPr>
            <a:endParaRPr lang="hu-HU" dirty="0"/>
          </a:p>
          <a:p>
            <a:pPr marL="892175" indent="-892175">
              <a:buNone/>
            </a:pPr>
            <a:r>
              <a:rPr lang="de-AT" dirty="0"/>
              <a:t>	</a:t>
            </a:r>
            <a:r>
              <a:rPr lang="de-AT" dirty="0">
                <a:sym typeface="Wingdings" pitchFamily="2" charset="2"/>
              </a:rPr>
              <a:t> </a:t>
            </a:r>
            <a:r>
              <a:rPr lang="hu-HU" dirty="0"/>
              <a:t>komoly rendszerbeli problémákhoz és diszkriminációhoz vezethet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969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43932"/>
          </a:xfrm>
        </p:spPr>
        <p:txBody>
          <a:bodyPr/>
          <a:lstStyle/>
          <a:p>
            <a:r>
              <a:rPr lang="hu-HU" dirty="0"/>
              <a:t>Egyáltalán mik azok a torzítási hibák?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709057"/>
            <a:ext cx="10596691" cy="43774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Példa</a:t>
            </a:r>
            <a:r>
              <a:rPr lang="de-AT" sz="2400" dirty="0"/>
              <a:t>: </a:t>
            </a:r>
            <a:r>
              <a:rPr lang="hu-HU" sz="2400" b="1" dirty="0" err="1"/>
              <a:t>Tay</a:t>
            </a:r>
            <a:r>
              <a:rPr lang="hu-HU" sz="2400" b="1" dirty="0"/>
              <a:t> </a:t>
            </a:r>
            <a:r>
              <a:rPr lang="de-AT" sz="2400" b="1" dirty="0"/>
              <a:t>Chatbot </a:t>
            </a:r>
            <a:r>
              <a:rPr lang="de-AT" sz="2400" dirty="0"/>
              <a:t>(2016)</a:t>
            </a:r>
          </a:p>
          <a:p>
            <a:pPr marL="0" indent="0">
              <a:buNone/>
            </a:pPr>
            <a:r>
              <a:rPr lang="hu-HU" sz="2400" dirty="0" err="1"/>
              <a:t>Twitter</a:t>
            </a:r>
            <a:r>
              <a:rPr lang="hu-HU" sz="2400" dirty="0"/>
              <a:t> chatbot, amely ‘valódi felhasználók' </a:t>
            </a:r>
            <a:r>
              <a:rPr lang="hu-HU" sz="2400" dirty="0" err="1"/>
              <a:t>tweetjeiből</a:t>
            </a:r>
            <a:r>
              <a:rPr lang="hu-HU" sz="2400" dirty="0"/>
              <a:t> “tanult”</a:t>
            </a:r>
          </a:p>
          <a:p>
            <a:pPr marL="1206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de-AT" sz="2400" dirty="0">
                <a:sym typeface="Wingdings" pitchFamily="2" charset="2"/>
              </a:rPr>
              <a:t> </a:t>
            </a:r>
            <a:r>
              <a:rPr lang="hu-HU" sz="2400" dirty="0"/>
              <a:t>nagyon hamar elkezdett diszkriminatív üzeneteket posztolni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Wingdings" pitchFamily="2" charset="2"/>
              <a:buChar char="à"/>
            </a:pPr>
            <a:endParaRPr lang="de-AT" sz="2400" dirty="0">
              <a:sym typeface="Wingdings" pitchFamily="2" charset="2"/>
            </a:endParaRPr>
          </a:p>
          <a:p>
            <a:pPr marL="0" indent="0">
              <a:buNone/>
            </a:pPr>
            <a:endParaRPr lang="de-AT" sz="2400" dirty="0"/>
          </a:p>
          <a:p>
            <a:pPr marL="5475288" indent="0">
              <a:buNone/>
            </a:pPr>
            <a:r>
              <a:rPr lang="de-AT" sz="2400" dirty="0">
                <a:sym typeface="Wingdings" pitchFamily="2" charset="2"/>
              </a:rPr>
              <a:t></a:t>
            </a:r>
            <a:r>
              <a:rPr lang="de-AT" sz="2400" dirty="0"/>
              <a:t> </a:t>
            </a:r>
            <a:r>
              <a:rPr lang="hu-HU" sz="2400" dirty="0"/>
              <a:t>16 óra elteltével a chatbotot visszakapcsolták offline módba</a:t>
            </a:r>
            <a:endParaRPr lang="de-DE" sz="2400" dirty="0"/>
          </a:p>
        </p:txBody>
      </p:sp>
      <p:pic>
        <p:nvPicPr>
          <p:cNvPr id="5" name="Grafik 4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7BBA8A84-A82F-A245-B3C0-ACDD13525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42" y="3432175"/>
            <a:ext cx="54356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35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Milyen típusú torzítási hibákról beszélhetünk?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454F972-B57C-5A4B-8F83-E131CCD94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952122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Milyen típusú torzítási hibákról beszélhetünk?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0262"/>
            <a:ext cx="9693408" cy="4351338"/>
          </a:xfrm>
        </p:spPr>
        <p:txBody>
          <a:bodyPr/>
          <a:lstStyle/>
          <a:p>
            <a:r>
              <a:rPr lang="hu-HU" b="1" dirty="0"/>
              <a:t>algoritmikus MI-torzítás </a:t>
            </a:r>
            <a:r>
              <a:rPr lang="hu-HU" dirty="0"/>
              <a:t>vagy “</a:t>
            </a:r>
            <a:r>
              <a:rPr lang="hu-HU" b="1" dirty="0"/>
              <a:t>adat torzítás</a:t>
            </a:r>
            <a:r>
              <a:rPr lang="hu-HU" dirty="0"/>
              <a:t>”: a betáplált adatok által okozott torzítási hiba (az adatok statisztikai jellegű </a:t>
            </a:r>
            <a:r>
              <a:rPr lang="hu-HU" dirty="0" err="1"/>
              <a:t>torzítottsága</a:t>
            </a:r>
            <a:r>
              <a:rPr lang="hu-HU" dirty="0"/>
              <a:t>) </a:t>
            </a:r>
            <a:endParaRPr lang="de-AT" dirty="0"/>
          </a:p>
          <a:p>
            <a:endParaRPr lang="de-AT" dirty="0"/>
          </a:p>
          <a:p>
            <a:r>
              <a:rPr lang="hu-HU" b="1" dirty="0"/>
              <a:t>társadalmi MI-torzítás</a:t>
            </a:r>
            <a:r>
              <a:rPr lang="hu-HU" dirty="0"/>
              <a:t>: a társadalom által „belénk programozott” normák; de a sztereotípiák is képezhetnek vakfoltokat vagy (társadalmi) előítéleteket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0135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Milyen típusú torzítási hibákról beszélhetünk?</a:t>
            </a:r>
            <a:endParaRPr lang="de-AT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19D3AF90-A307-40C7-AEAE-B699E21370EB}"/>
              </a:ext>
            </a:extLst>
          </p:cNvPr>
          <p:cNvSpPr txBox="1">
            <a:spLocks/>
          </p:cNvSpPr>
          <p:nvPr/>
        </p:nvSpPr>
        <p:spPr>
          <a:xfrm>
            <a:off x="838200" y="1960261"/>
            <a:ext cx="9693408" cy="4777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3000" b="1" dirty="0">
                <a:solidFill>
                  <a:schemeClr val="bg1">
                    <a:lumMod val="75000"/>
                  </a:schemeClr>
                </a:solidFill>
              </a:rPr>
              <a:t>algoritmikus MI-torzítás </a:t>
            </a:r>
            <a:r>
              <a:rPr lang="hu-HU" sz="3000" dirty="0">
                <a:solidFill>
                  <a:schemeClr val="bg1">
                    <a:lumMod val="75000"/>
                  </a:schemeClr>
                </a:solidFill>
              </a:rPr>
              <a:t>vagy</a:t>
            </a:r>
            <a:r>
              <a:rPr lang="hu-HU" sz="30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hu-HU" sz="3000" dirty="0">
                <a:solidFill>
                  <a:schemeClr val="bg1">
                    <a:lumMod val="75000"/>
                  </a:schemeClr>
                </a:solidFill>
              </a:rPr>
              <a:t>“</a:t>
            </a:r>
            <a:r>
              <a:rPr lang="hu-HU" sz="3000" b="1" dirty="0">
                <a:solidFill>
                  <a:schemeClr val="bg1">
                    <a:lumMod val="75000"/>
                  </a:schemeClr>
                </a:solidFill>
              </a:rPr>
              <a:t>adat torzítás</a:t>
            </a:r>
            <a:r>
              <a:rPr lang="hu-HU" sz="3000" dirty="0">
                <a:solidFill>
                  <a:schemeClr val="bg1">
                    <a:lumMod val="75000"/>
                  </a:schemeClr>
                </a:solidFill>
              </a:rPr>
              <a:t>”: a betáplált adatok által okozott torzítási hiba (az adatok statisztikai jellegű </a:t>
            </a:r>
            <a:r>
              <a:rPr lang="hu-HU" sz="3000" dirty="0" err="1">
                <a:solidFill>
                  <a:schemeClr val="bg1">
                    <a:lumMod val="75000"/>
                  </a:schemeClr>
                </a:solidFill>
              </a:rPr>
              <a:t>torzítottsága</a:t>
            </a:r>
            <a:r>
              <a:rPr lang="hu-HU" sz="3000" dirty="0">
                <a:solidFill>
                  <a:schemeClr val="bg1">
                    <a:lumMod val="75000"/>
                  </a:schemeClr>
                </a:solidFill>
              </a:rPr>
              <a:t>) </a:t>
            </a:r>
            <a:endParaRPr lang="de-AT" sz="3000" dirty="0">
              <a:solidFill>
                <a:schemeClr val="bg1">
                  <a:lumMod val="75000"/>
                </a:schemeClr>
              </a:solidFill>
            </a:endParaRPr>
          </a:p>
          <a:p>
            <a:endParaRPr lang="de-AT" sz="3000" b="1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hu-HU" sz="3000" b="1" dirty="0">
                <a:solidFill>
                  <a:schemeClr val="bg1">
                    <a:lumMod val="75000"/>
                  </a:schemeClr>
                </a:solidFill>
              </a:rPr>
              <a:t>társadalmi MI-torzítás</a:t>
            </a:r>
            <a:r>
              <a:rPr lang="hu-HU" sz="3000" dirty="0">
                <a:solidFill>
                  <a:schemeClr val="bg1">
                    <a:lumMod val="75000"/>
                  </a:schemeClr>
                </a:solidFill>
              </a:rPr>
              <a:t>: a társadalom által „belénk programozott” normák; de a sztereotípiák is képezhetnek vakfoltokat vagy (társadalmi) előítéleteket</a:t>
            </a:r>
          </a:p>
          <a:p>
            <a:pPr marL="0" indent="0">
              <a:buNone/>
            </a:pPr>
            <a:endParaRPr lang="hu-HU" sz="2800" b="1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DE" sz="2800" b="1" dirty="0">
                <a:sym typeface="Wingdings" pitchFamily="2" charset="2"/>
              </a:rPr>
              <a:t> </a:t>
            </a:r>
            <a:r>
              <a:rPr lang="hu-HU" sz="2800" b="1" dirty="0"/>
              <a:t>A társadalmi előítéletek gyakran befolyásolnak/teremtenek algoritmikus torzítási hibákat!</a:t>
            </a:r>
            <a:endParaRPr lang="hu-HU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842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374B8-5594-834A-9016-BD9FF74CC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10394959" cy="1325563"/>
          </a:xfrm>
        </p:spPr>
        <p:txBody>
          <a:bodyPr>
            <a:normAutofit fontScale="90000"/>
          </a:bodyPr>
          <a:lstStyle/>
          <a:p>
            <a:pPr>
              <a:lnSpc>
                <a:spcPts val="4535"/>
              </a:lnSpc>
              <a:spcAft>
                <a:spcPts val="1000"/>
              </a:spcAft>
            </a:pPr>
            <a:r>
              <a:rPr lang="hu-HU" sz="4200" dirty="0"/>
              <a:t>Miért van szükségünk etikai szabályokra a mesterséges intelligenciához?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34E733-900C-464C-9E1D-1109FDE34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2147984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2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85C85D-E2C3-0A41-8E95-C7592FB3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200" dirty="0"/>
              <a:t>A programozók (akaratlanul is) beleépíthetik saját előítéleteiket a programokba.</a:t>
            </a:r>
            <a:endParaRPr lang="de-DE" sz="3200" dirty="0"/>
          </a:p>
          <a:p>
            <a:pPr marL="0" indent="0">
              <a:buNone/>
            </a:pPr>
            <a:endParaRPr lang="de-DE" sz="3200" dirty="0"/>
          </a:p>
          <a:p>
            <a:r>
              <a:rPr lang="hu-HU" sz="3200" dirty="0"/>
              <a:t>Az etikai szabályok igyekeznek biztosítani, hogy senkit ne zárjanak ki és diszkrimináljanak.</a:t>
            </a:r>
          </a:p>
          <a:p>
            <a:endParaRPr lang="de-DE" sz="32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F982BEB-7C64-4A1E-8903-3245466DB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10394959" cy="1325563"/>
          </a:xfrm>
        </p:spPr>
        <p:txBody>
          <a:bodyPr>
            <a:normAutofit fontScale="90000"/>
          </a:bodyPr>
          <a:lstStyle/>
          <a:p>
            <a:pPr>
              <a:lnSpc>
                <a:spcPts val="4535"/>
              </a:lnSpc>
              <a:spcAft>
                <a:spcPts val="1000"/>
              </a:spcAft>
            </a:pPr>
            <a:r>
              <a:rPr lang="hu-HU" sz="4200" dirty="0"/>
              <a:t>Miért van szükségünk etikai szabályokra a mesterséges intelligenciához?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48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31</TotalTime>
  <Words>523</Words>
  <Application>Microsoft Office PowerPoint</Application>
  <PresentationFormat>Szélesvásznú</PresentationFormat>
  <Paragraphs>77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Poppins</vt:lpstr>
      <vt:lpstr>Wingdings</vt:lpstr>
      <vt:lpstr>Office</vt:lpstr>
      <vt:lpstr>MI rendszerek torzítási hibái </vt:lpstr>
      <vt:lpstr>Egyáltalán mik azok a torzítási hibák?</vt:lpstr>
      <vt:lpstr>Egyáltalán mik azok a torzítási hibák?</vt:lpstr>
      <vt:lpstr>Egyáltalán mik azok a torzítási hibák?</vt:lpstr>
      <vt:lpstr>Milyen típusú torzítási hibákról beszélhetünk?</vt:lpstr>
      <vt:lpstr>Milyen típusú torzítási hibákról beszélhetünk?</vt:lpstr>
      <vt:lpstr>Milyen típusú torzítási hibákról beszélhetünk?</vt:lpstr>
      <vt:lpstr>Miért van szükségünk etikai szabályokra a mesterséges intelligenciához?</vt:lpstr>
      <vt:lpstr>Miért van szükségünk etikai szabályokra a mesterséges intelligenciához?</vt:lpstr>
      <vt:lpstr>Etikai irányelvek egy megbízható MI-ért</vt:lpstr>
      <vt:lpstr>Méltányosság</vt:lpstr>
      <vt:lpstr>Az emberi autonómia tiszteletben tartása</vt:lpstr>
      <vt:lpstr>Védelem az ártalmaktól</vt:lpstr>
      <vt:lpstr>Nyomonkövethetőség</vt:lpstr>
      <vt:lpstr>Vigyázat!</vt:lpstr>
      <vt:lpstr>Hogyan kerülhetők el a torzítási hibák?</vt:lpstr>
      <vt:lpstr>Hogyan kerülhetők el a torzítási hibák?</vt:lpstr>
      <vt:lpstr>Hogyan kerülhetők el a torzítási hibák?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Bias-Fehler in KI-Systemen</dc:title>
  <dc:creator>Petra W</dc:creator>
  <cp:lastModifiedBy>Kóbor Ágnes</cp:lastModifiedBy>
  <cp:revision>4</cp:revision>
  <dcterms:created xsi:type="dcterms:W3CDTF">2021-11-18T10:12:15Z</dcterms:created>
  <dcterms:modified xsi:type="dcterms:W3CDTF">2022-03-25T12:24:40Z</dcterms:modified>
</cp:coreProperties>
</file>